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 Slab"/>
      <p:regular r:id="rId11"/>
      <p:bold r:id="rId12"/>
    </p:embeddedFont>
    <p:embeddedFont>
      <p:font typeface="Roboto"/>
      <p:regular r:id="rId13"/>
      <p:bold r:id="rId14"/>
      <p:italic r:id="rId15"/>
      <p:boldItalic r:id="rId16"/>
    </p:embeddedFont>
    <p:embeddedFont>
      <p:font typeface="Lexen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Slab-regular.fntdata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font" Target="fonts/RobotoSlab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Lexend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exen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bb7142f34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bb7142f34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8e18dfc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c8e18dfc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bb7142f348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bb7142f348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bf84cdf25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bf84cdf25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c2cde92f1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c2cde92f1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5" name="Google Shape;55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10D">
              <a:alpha val="79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1969525"/>
            <a:ext cx="8520600" cy="10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LAVORARE </a:t>
            </a:r>
            <a:r>
              <a:rPr b="1" lang="it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CON</a:t>
            </a:r>
            <a:r>
              <a:rPr b="1" lang="it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L’IA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7" name="Google Shape;57;p13"/>
          <p:cNvCxnSpPr/>
          <p:nvPr/>
        </p:nvCxnSpPr>
        <p:spPr>
          <a:xfrm flipH="1" rot="10800000">
            <a:off x="2191050" y="3150425"/>
            <a:ext cx="4761900" cy="12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530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63" name="Google Shape;63;p14"/>
          <p:cNvSpPr/>
          <p:nvPr/>
        </p:nvSpPr>
        <p:spPr>
          <a:xfrm>
            <a:off x="-145250" y="-42900"/>
            <a:ext cx="9288900" cy="5229300"/>
          </a:xfrm>
          <a:prstGeom prst="rect">
            <a:avLst/>
          </a:prstGeom>
          <a:solidFill>
            <a:srgbClr val="00010D">
              <a:alpha val="79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123975" y="94550"/>
            <a:ext cx="45099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492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LLM</a:t>
            </a:r>
            <a:endParaRPr b="1" sz="4920">
              <a:solidFill>
                <a:srgbClr val="FF99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5921025" y="379713"/>
            <a:ext cx="2916300" cy="15663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b="1" lang="it" sz="23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MASKING</a:t>
            </a:r>
            <a:endParaRPr sz="2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i="1"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gatto _____ sul divano" </a:t>
            </a:r>
            <a:endParaRPr i="1" sz="2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i="1"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_____ dorme sul divano" </a:t>
            </a:r>
            <a:endParaRPr i="1" sz="2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i="1"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gatto dorme _____ divano" </a:t>
            </a:r>
            <a:endParaRPr i="1"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1123763" y="3442124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67" name="Google Shape;67;p14"/>
          <p:cNvSpPr/>
          <p:nvPr/>
        </p:nvSpPr>
        <p:spPr>
          <a:xfrm>
            <a:off x="1842894" y="3758661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68" name="Google Shape;68;p14"/>
          <p:cNvSpPr/>
          <p:nvPr/>
        </p:nvSpPr>
        <p:spPr>
          <a:xfrm>
            <a:off x="1842894" y="4295273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69" name="Google Shape;69;p14"/>
          <p:cNvSpPr/>
          <p:nvPr/>
        </p:nvSpPr>
        <p:spPr>
          <a:xfrm>
            <a:off x="1842894" y="3222050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70" name="Google Shape;70;p14"/>
          <p:cNvSpPr/>
          <p:nvPr/>
        </p:nvSpPr>
        <p:spPr>
          <a:xfrm>
            <a:off x="1123763" y="4075198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71" name="Google Shape;71;p14"/>
          <p:cNvSpPr/>
          <p:nvPr/>
        </p:nvSpPr>
        <p:spPr>
          <a:xfrm>
            <a:off x="3346341" y="3758661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cxnSp>
        <p:nvCxnSpPr>
          <p:cNvPr id="72" name="Google Shape;72;p14"/>
          <p:cNvCxnSpPr>
            <a:stCxn id="66" idx="6"/>
            <a:endCxn id="67" idx="2"/>
          </p:cNvCxnSpPr>
          <p:nvPr/>
        </p:nvCxnSpPr>
        <p:spPr>
          <a:xfrm>
            <a:off x="1426463" y="3600674"/>
            <a:ext cx="416400" cy="3165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4"/>
          <p:cNvCxnSpPr>
            <a:endCxn id="67" idx="2"/>
          </p:cNvCxnSpPr>
          <p:nvPr/>
        </p:nvCxnSpPr>
        <p:spPr>
          <a:xfrm flipH="1" rot="10800000">
            <a:off x="1436994" y="3917211"/>
            <a:ext cx="405900" cy="3093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4"/>
          <p:cNvCxnSpPr>
            <a:stCxn id="70" idx="6"/>
            <a:endCxn id="68" idx="2"/>
          </p:cNvCxnSpPr>
          <p:nvPr/>
        </p:nvCxnSpPr>
        <p:spPr>
          <a:xfrm>
            <a:off x="1426463" y="4233748"/>
            <a:ext cx="416400" cy="2202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14"/>
          <p:cNvCxnSpPr>
            <a:stCxn id="66" idx="6"/>
            <a:endCxn id="68" idx="2"/>
          </p:cNvCxnSpPr>
          <p:nvPr/>
        </p:nvCxnSpPr>
        <p:spPr>
          <a:xfrm>
            <a:off x="1426463" y="3600674"/>
            <a:ext cx="416400" cy="8532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14"/>
          <p:cNvCxnSpPr>
            <a:stCxn id="66" idx="6"/>
            <a:endCxn id="69" idx="2"/>
          </p:cNvCxnSpPr>
          <p:nvPr/>
        </p:nvCxnSpPr>
        <p:spPr>
          <a:xfrm flipH="1" rot="10800000">
            <a:off x="1426463" y="3380474"/>
            <a:ext cx="416400" cy="2202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14"/>
          <p:cNvCxnSpPr>
            <a:stCxn id="70" idx="6"/>
            <a:endCxn id="69" idx="2"/>
          </p:cNvCxnSpPr>
          <p:nvPr/>
        </p:nvCxnSpPr>
        <p:spPr>
          <a:xfrm flipH="1" rot="10800000">
            <a:off x="1426463" y="3380548"/>
            <a:ext cx="416400" cy="8532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4"/>
          <p:cNvCxnSpPr>
            <a:stCxn id="79" idx="6"/>
            <a:endCxn id="71" idx="2"/>
          </p:cNvCxnSpPr>
          <p:nvPr/>
        </p:nvCxnSpPr>
        <p:spPr>
          <a:xfrm>
            <a:off x="2988665" y="3380600"/>
            <a:ext cx="3576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4"/>
          <p:cNvCxnSpPr>
            <a:stCxn id="81" idx="6"/>
            <a:endCxn id="71" idx="2"/>
          </p:cNvCxnSpPr>
          <p:nvPr/>
        </p:nvCxnSpPr>
        <p:spPr>
          <a:xfrm>
            <a:off x="2988665" y="3917211"/>
            <a:ext cx="357600" cy="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4"/>
          <p:cNvCxnSpPr>
            <a:stCxn id="83" idx="6"/>
            <a:endCxn id="71" idx="2"/>
          </p:cNvCxnSpPr>
          <p:nvPr/>
        </p:nvCxnSpPr>
        <p:spPr>
          <a:xfrm flipH="1" rot="10800000">
            <a:off x="2988665" y="3917123"/>
            <a:ext cx="3576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4"/>
          <p:cNvSpPr/>
          <p:nvPr/>
        </p:nvSpPr>
        <p:spPr>
          <a:xfrm>
            <a:off x="2685965" y="3758661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83" name="Google Shape;83;p14"/>
          <p:cNvSpPr/>
          <p:nvPr/>
        </p:nvSpPr>
        <p:spPr>
          <a:xfrm>
            <a:off x="2685965" y="4295273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79" name="Google Shape;79;p14"/>
          <p:cNvSpPr/>
          <p:nvPr/>
        </p:nvSpPr>
        <p:spPr>
          <a:xfrm>
            <a:off x="2685965" y="3222050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cxnSp>
        <p:nvCxnSpPr>
          <p:cNvPr id="84" name="Google Shape;84;p14"/>
          <p:cNvCxnSpPr>
            <a:stCxn id="69" idx="6"/>
            <a:endCxn id="79" idx="2"/>
          </p:cNvCxnSpPr>
          <p:nvPr/>
        </p:nvCxnSpPr>
        <p:spPr>
          <a:xfrm>
            <a:off x="2145594" y="3380600"/>
            <a:ext cx="540300" cy="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4"/>
          <p:cNvCxnSpPr>
            <a:stCxn id="69" idx="6"/>
            <a:endCxn id="81" idx="2"/>
          </p:cNvCxnSpPr>
          <p:nvPr/>
        </p:nvCxnSpPr>
        <p:spPr>
          <a:xfrm>
            <a:off x="2145594" y="3380600"/>
            <a:ext cx="5403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4"/>
          <p:cNvCxnSpPr>
            <a:stCxn id="69" idx="6"/>
            <a:endCxn id="83" idx="2"/>
          </p:cNvCxnSpPr>
          <p:nvPr/>
        </p:nvCxnSpPr>
        <p:spPr>
          <a:xfrm>
            <a:off x="2145594" y="3380600"/>
            <a:ext cx="540300" cy="10731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4"/>
          <p:cNvCxnSpPr>
            <a:stCxn id="67" idx="6"/>
            <a:endCxn id="81" idx="2"/>
          </p:cNvCxnSpPr>
          <p:nvPr/>
        </p:nvCxnSpPr>
        <p:spPr>
          <a:xfrm>
            <a:off x="2145594" y="3917211"/>
            <a:ext cx="540300" cy="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4"/>
          <p:cNvCxnSpPr>
            <a:stCxn id="67" idx="6"/>
            <a:endCxn id="79" idx="2"/>
          </p:cNvCxnSpPr>
          <p:nvPr/>
        </p:nvCxnSpPr>
        <p:spPr>
          <a:xfrm flipH="1" rot="10800000">
            <a:off x="2145594" y="3380511"/>
            <a:ext cx="5403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4"/>
          <p:cNvCxnSpPr>
            <a:stCxn id="67" idx="6"/>
            <a:endCxn id="83" idx="2"/>
          </p:cNvCxnSpPr>
          <p:nvPr/>
        </p:nvCxnSpPr>
        <p:spPr>
          <a:xfrm>
            <a:off x="2145594" y="3917211"/>
            <a:ext cx="5403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4"/>
          <p:cNvCxnSpPr>
            <a:stCxn id="68" idx="6"/>
            <a:endCxn id="79" idx="2"/>
          </p:cNvCxnSpPr>
          <p:nvPr/>
        </p:nvCxnSpPr>
        <p:spPr>
          <a:xfrm flipH="1" rot="10800000">
            <a:off x="2145594" y="3380723"/>
            <a:ext cx="540300" cy="10731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4"/>
          <p:cNvCxnSpPr>
            <a:stCxn id="68" idx="6"/>
            <a:endCxn id="81" idx="2"/>
          </p:cNvCxnSpPr>
          <p:nvPr/>
        </p:nvCxnSpPr>
        <p:spPr>
          <a:xfrm flipH="1" rot="10800000">
            <a:off x="2145594" y="3917123"/>
            <a:ext cx="5403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4"/>
          <p:cNvCxnSpPr>
            <a:stCxn id="68" idx="6"/>
            <a:endCxn id="83" idx="2"/>
          </p:cNvCxnSpPr>
          <p:nvPr/>
        </p:nvCxnSpPr>
        <p:spPr>
          <a:xfrm>
            <a:off x="2145594" y="4453823"/>
            <a:ext cx="540300" cy="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4"/>
          <p:cNvCxnSpPr/>
          <p:nvPr/>
        </p:nvCxnSpPr>
        <p:spPr>
          <a:xfrm flipH="1" rot="10800000">
            <a:off x="190100" y="930050"/>
            <a:ext cx="4761900" cy="12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" name="Google Shape;94;p14"/>
          <p:cNvSpPr txBox="1"/>
          <p:nvPr/>
        </p:nvSpPr>
        <p:spPr>
          <a:xfrm>
            <a:off x="190100" y="1010225"/>
            <a:ext cx="4874400" cy="14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Addestrati</a:t>
            </a: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su enormi quantità di testo</a:t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Reti neurali con </a:t>
            </a: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miliardi di parametri</a:t>
            </a:r>
            <a:endParaRPr sz="15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Generano linguaggio </a:t>
            </a: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prevedendo</a:t>
            </a: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la parola più probabile dal contesto</a:t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5" name="Google Shape;95;p14"/>
          <p:cNvSpPr txBox="1"/>
          <p:nvPr>
            <p:ph type="title"/>
          </p:nvPr>
        </p:nvSpPr>
        <p:spPr>
          <a:xfrm>
            <a:off x="4499865" y="2467100"/>
            <a:ext cx="40554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38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 NOI</a:t>
            </a:r>
            <a:r>
              <a:rPr b="1" lang="it" sz="382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b="1" sz="382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96" name="Google Shape;96;p14"/>
          <p:cNvCxnSpPr/>
          <p:nvPr/>
        </p:nvCxnSpPr>
        <p:spPr>
          <a:xfrm>
            <a:off x="4714675" y="3260000"/>
            <a:ext cx="3790500" cy="6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4"/>
          <p:cNvSpPr txBox="1"/>
          <p:nvPr/>
        </p:nvSpPr>
        <p:spPr>
          <a:xfrm>
            <a:off x="4549975" y="3382775"/>
            <a:ext cx="39552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Accesso immediato alle informazioni</a:t>
            </a: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usando il linguaggio naturale</a:t>
            </a:r>
            <a:b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</a:b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Interazione semplice</a:t>
            </a: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, come parlare con una persona</a:t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58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103" name="Google Shape;103;p15"/>
          <p:cNvSpPr/>
          <p:nvPr/>
        </p:nvSpPr>
        <p:spPr>
          <a:xfrm>
            <a:off x="50" y="-85800"/>
            <a:ext cx="9288900" cy="5229300"/>
          </a:xfrm>
          <a:prstGeom prst="rect">
            <a:avLst/>
          </a:prstGeom>
          <a:solidFill>
            <a:srgbClr val="00010D">
              <a:alpha val="79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4398575" y="1821975"/>
            <a:ext cx="4571100" cy="19665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23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CONSEGUENZE</a:t>
            </a:r>
            <a:endParaRPr sz="23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-"/>
            </a:pPr>
            <a:r>
              <a:rPr lang="it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Sono “completatori di testo”, non esperti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-"/>
            </a:pPr>
            <a:r>
              <a:rPr lang="it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Possono sbagliare calcoli e ragionamenti logici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-"/>
            </a:pPr>
            <a:r>
              <a:rPr lang="it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Avere un vero spirito critico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1306700" y="4134325"/>
            <a:ext cx="66756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“Un LLM </a:t>
            </a:r>
            <a:r>
              <a:rPr i="1" lang="it" sz="230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non ragiona</a:t>
            </a:r>
            <a:r>
              <a:rPr i="1"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completa il testo in modo probabilistico”</a:t>
            </a:r>
            <a:endParaRPr i="1"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15"/>
          <p:cNvSpPr txBox="1"/>
          <p:nvPr>
            <p:ph type="title"/>
          </p:nvPr>
        </p:nvSpPr>
        <p:spPr>
          <a:xfrm>
            <a:off x="231250" y="192075"/>
            <a:ext cx="67737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42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PERCHÉ</a:t>
            </a:r>
            <a:r>
              <a:rPr b="1" lang="it" sz="42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SERVE </a:t>
            </a:r>
            <a:r>
              <a:rPr b="1" lang="it" sz="422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SAPERE</a:t>
            </a:r>
            <a:endParaRPr b="1" sz="4220">
              <a:solidFill>
                <a:srgbClr val="FF99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107" name="Google Shape;107;p15"/>
          <p:cNvCxnSpPr/>
          <p:nvPr/>
        </p:nvCxnSpPr>
        <p:spPr>
          <a:xfrm>
            <a:off x="231250" y="1077675"/>
            <a:ext cx="4778700" cy="114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5"/>
          <p:cNvSpPr txBox="1"/>
          <p:nvPr/>
        </p:nvSpPr>
        <p:spPr>
          <a:xfrm>
            <a:off x="82750" y="1249600"/>
            <a:ext cx="5196300" cy="14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Conoscerne </a:t>
            </a: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potenzialità e limiti</a:t>
            </a:r>
            <a:endParaRPr sz="15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Non fidarsi ciecamente</a:t>
            </a: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delle risposte</a:t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Ottenere </a:t>
            </a: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risultati più accurati</a:t>
            </a:r>
            <a:endParaRPr sz="15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114" name="Google Shape;114;p16"/>
          <p:cNvSpPr/>
          <p:nvPr/>
        </p:nvSpPr>
        <p:spPr>
          <a:xfrm>
            <a:off x="-100" y="-27259"/>
            <a:ext cx="9288900" cy="5229300"/>
          </a:xfrm>
          <a:prstGeom prst="rect">
            <a:avLst/>
          </a:prstGeom>
          <a:solidFill>
            <a:srgbClr val="00010D">
              <a:alpha val="79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 txBox="1"/>
          <p:nvPr>
            <p:ph type="title"/>
          </p:nvPr>
        </p:nvSpPr>
        <p:spPr>
          <a:xfrm>
            <a:off x="384050" y="359025"/>
            <a:ext cx="8520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532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RIASSUMENDO</a:t>
            </a:r>
            <a:endParaRPr b="1" sz="532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442200" y="1439775"/>
            <a:ext cx="8346000" cy="35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 txBox="1"/>
          <p:nvPr>
            <p:ph idx="1" type="body"/>
          </p:nvPr>
        </p:nvSpPr>
        <p:spPr>
          <a:xfrm>
            <a:off x="77096" y="2040946"/>
            <a:ext cx="5918700" cy="20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"/>
              <a:buChar char="-"/>
            </a:pPr>
            <a:r>
              <a:rPr lang="it" sz="2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Ho conoscenza e c’è tanto sul web </a:t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"/>
              <a:buChar char="-"/>
            </a:pPr>
            <a:r>
              <a:rPr lang="it" sz="2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Ho poca conoscenza ma c’è tanto sul web</a:t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"/>
              <a:buChar char="-"/>
            </a:pPr>
            <a:r>
              <a:rPr lang="it" sz="2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Ho poca conoscenza e c’è poco sul web</a:t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18" name="Google Shape;118;p16"/>
          <p:cNvCxnSpPr/>
          <p:nvPr/>
        </p:nvCxnSpPr>
        <p:spPr>
          <a:xfrm>
            <a:off x="423300" y="1385575"/>
            <a:ext cx="8297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6"/>
          <p:cNvSpPr txBox="1"/>
          <p:nvPr>
            <p:ph idx="1" type="body"/>
          </p:nvPr>
        </p:nvSpPr>
        <p:spPr>
          <a:xfrm>
            <a:off x="6660748" y="2073198"/>
            <a:ext cx="26430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Mi posso fidare </a:t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Meglio controllare </a:t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Diffido</a:t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0" name="Google Shape;120;p16"/>
          <p:cNvCxnSpPr/>
          <p:nvPr/>
        </p:nvCxnSpPr>
        <p:spPr>
          <a:xfrm>
            <a:off x="5928505" y="3528674"/>
            <a:ext cx="553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16"/>
          <p:cNvCxnSpPr/>
          <p:nvPr/>
        </p:nvCxnSpPr>
        <p:spPr>
          <a:xfrm>
            <a:off x="5928488" y="2305500"/>
            <a:ext cx="553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5928505" y="2918525"/>
            <a:ext cx="553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128" name="Google Shape;128;p17"/>
          <p:cNvSpPr/>
          <p:nvPr/>
        </p:nvSpPr>
        <p:spPr>
          <a:xfrm>
            <a:off x="-100" y="-27259"/>
            <a:ext cx="9288900" cy="5229300"/>
          </a:xfrm>
          <a:prstGeom prst="rect">
            <a:avLst/>
          </a:prstGeom>
          <a:solidFill>
            <a:srgbClr val="00010D">
              <a:alpha val="79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type="title"/>
          </p:nvPr>
        </p:nvSpPr>
        <p:spPr>
          <a:xfrm>
            <a:off x="384200" y="351550"/>
            <a:ext cx="8520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532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ESEMPIO</a:t>
            </a:r>
            <a:endParaRPr b="1" sz="532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17"/>
          <p:cNvSpPr/>
          <p:nvPr/>
        </p:nvSpPr>
        <p:spPr>
          <a:xfrm>
            <a:off x="442200" y="1439775"/>
            <a:ext cx="8346000" cy="35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7"/>
          <p:cNvSpPr txBox="1"/>
          <p:nvPr>
            <p:ph idx="1" type="body"/>
          </p:nvPr>
        </p:nvSpPr>
        <p:spPr>
          <a:xfrm>
            <a:off x="77096" y="2040946"/>
            <a:ext cx="5918700" cy="20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"/>
              <a:buChar char="-"/>
            </a:pPr>
            <a:r>
              <a:rPr lang="it" sz="2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Chi ha dipinto la Gioconda?</a:t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"/>
              <a:buChar char="-"/>
            </a:pPr>
            <a:r>
              <a:rPr lang="it" sz="2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Parlami delle matrici di rotazione in uno spazio vettoriale.</a:t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"/>
              <a:buChar char="-"/>
            </a:pPr>
            <a:r>
              <a:rPr lang="it" sz="2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Quando si prosciugò il lago Gerundo</a:t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32" name="Google Shape;132;p17"/>
          <p:cNvCxnSpPr/>
          <p:nvPr/>
        </p:nvCxnSpPr>
        <p:spPr>
          <a:xfrm>
            <a:off x="423300" y="1385575"/>
            <a:ext cx="8297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3" name="Google Shape;133;p17"/>
          <p:cNvSpPr txBox="1"/>
          <p:nvPr>
            <p:ph idx="1" type="body"/>
          </p:nvPr>
        </p:nvSpPr>
        <p:spPr>
          <a:xfrm>
            <a:off x="6645800" y="2020849"/>
            <a:ext cx="26430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Mi posso fidare </a:t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4" name="Google Shape;134;p17"/>
          <p:cNvCxnSpPr/>
          <p:nvPr/>
        </p:nvCxnSpPr>
        <p:spPr>
          <a:xfrm>
            <a:off x="5928505" y="3812874"/>
            <a:ext cx="553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17"/>
          <p:cNvCxnSpPr/>
          <p:nvPr/>
        </p:nvCxnSpPr>
        <p:spPr>
          <a:xfrm>
            <a:off x="5928488" y="2305500"/>
            <a:ext cx="553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17"/>
          <p:cNvCxnSpPr/>
          <p:nvPr/>
        </p:nvCxnSpPr>
        <p:spPr>
          <a:xfrm>
            <a:off x="5928505" y="3065900"/>
            <a:ext cx="553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17"/>
          <p:cNvSpPr txBox="1"/>
          <p:nvPr/>
        </p:nvSpPr>
        <p:spPr>
          <a:xfrm>
            <a:off x="6645800" y="2819588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Meglio controllare </a:t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38" name="Google Shape;138;p17"/>
          <p:cNvSpPr txBox="1"/>
          <p:nvPr/>
        </p:nvSpPr>
        <p:spPr>
          <a:xfrm>
            <a:off x="6645800" y="3566575"/>
            <a:ext cx="3000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Diffido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